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1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87" r:id="rId2"/>
    <p:sldId id="286" r:id="rId3"/>
    <p:sldId id="259" r:id="rId4"/>
    <p:sldId id="264" r:id="rId5"/>
    <p:sldId id="288" r:id="rId6"/>
    <p:sldId id="265" r:id="rId7"/>
    <p:sldId id="289" r:id="rId8"/>
    <p:sldId id="290" r:id="rId9"/>
    <p:sldId id="293" r:id="rId10"/>
    <p:sldId id="292" r:id="rId11"/>
    <p:sldId id="291" r:id="rId12"/>
    <p:sldId id="295" r:id="rId13"/>
    <p:sldId id="297" r:id="rId14"/>
    <p:sldId id="298" r:id="rId15"/>
    <p:sldId id="299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629"/>
  </p:normalViewPr>
  <p:slideViewPr>
    <p:cSldViewPr snapToGrid="0" showGuides="1">
      <p:cViewPr varScale="1">
        <p:scale>
          <a:sx n="103" d="100"/>
          <a:sy n="103" d="100"/>
        </p:scale>
        <p:origin x="1088" y="176"/>
      </p:cViewPr>
      <p:guideLst>
        <p:guide orient="horz" pos="2160"/>
        <p:guide pos="3840"/>
        <p:guide pos="551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294E2-B4FD-4FA5-815E-009001F19E6E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2BB77-FCC1-4D0B-8B13-597AB7CE4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18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B90943-098B-4F5D-8544-E844B930A5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50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B90943-098B-4F5D-8544-E844B930A5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10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B90943-098B-4F5D-8544-E844B930A5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50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B90943-098B-4F5D-8544-E844B930A55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5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29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6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548755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00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660900" y="1661054"/>
            <a:ext cx="2870200" cy="4110568"/>
          </a:xfrm>
          <a:custGeom>
            <a:avLst/>
            <a:gdLst>
              <a:gd name="connsiteX0" fmla="*/ 0 w 2870200"/>
              <a:gd name="connsiteY0" fmla="*/ 0 h 4110568"/>
              <a:gd name="connsiteX1" fmla="*/ 2870200 w 2870200"/>
              <a:gd name="connsiteY1" fmla="*/ 0 h 4110568"/>
              <a:gd name="connsiteX2" fmla="*/ 2870200 w 2870200"/>
              <a:gd name="connsiteY2" fmla="*/ 4110568 h 4110568"/>
              <a:gd name="connsiteX3" fmla="*/ 0 w 2870200"/>
              <a:gd name="connsiteY3" fmla="*/ 4110568 h 411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0200" h="4110568">
                <a:moveTo>
                  <a:pt x="0" y="0"/>
                </a:moveTo>
                <a:lnTo>
                  <a:pt x="2870200" y="0"/>
                </a:lnTo>
                <a:lnTo>
                  <a:pt x="2870200" y="4110568"/>
                </a:lnTo>
                <a:lnTo>
                  <a:pt x="0" y="41105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83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676212" y="4356318"/>
            <a:ext cx="5792812" cy="1353937"/>
          </a:xfrm>
          <a:custGeom>
            <a:avLst/>
            <a:gdLst>
              <a:gd name="connsiteX0" fmla="*/ 776130 w 5792812"/>
              <a:gd name="connsiteY0" fmla="*/ 0 h 1353937"/>
              <a:gd name="connsiteX1" fmla="*/ 2886751 w 5792812"/>
              <a:gd name="connsiteY1" fmla="*/ 0 h 1353937"/>
              <a:gd name="connsiteX2" fmla="*/ 2906061 w 5792812"/>
              <a:gd name="connsiteY2" fmla="*/ 0 h 1353937"/>
              <a:gd name="connsiteX3" fmla="*/ 5016683 w 5792812"/>
              <a:gd name="connsiteY3" fmla="*/ 0 h 1353937"/>
              <a:gd name="connsiteX4" fmla="*/ 5792812 w 5792812"/>
              <a:gd name="connsiteY4" fmla="*/ 1353937 h 1353937"/>
              <a:gd name="connsiteX5" fmla="*/ 2906061 w 5792812"/>
              <a:gd name="connsiteY5" fmla="*/ 1353937 h 1353937"/>
              <a:gd name="connsiteX6" fmla="*/ 2886751 w 5792812"/>
              <a:gd name="connsiteY6" fmla="*/ 1353937 h 1353937"/>
              <a:gd name="connsiteX7" fmla="*/ 0 w 5792812"/>
              <a:gd name="connsiteY7" fmla="*/ 1353937 h 135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2812" h="1353937">
                <a:moveTo>
                  <a:pt x="776130" y="0"/>
                </a:moveTo>
                <a:lnTo>
                  <a:pt x="2886751" y="0"/>
                </a:lnTo>
                <a:lnTo>
                  <a:pt x="2906061" y="0"/>
                </a:lnTo>
                <a:lnTo>
                  <a:pt x="5016683" y="0"/>
                </a:lnTo>
                <a:cubicBezTo>
                  <a:pt x="5016683" y="0"/>
                  <a:pt x="5792812" y="1353937"/>
                  <a:pt x="5792812" y="1353937"/>
                </a:cubicBezTo>
                <a:lnTo>
                  <a:pt x="2906061" y="1353937"/>
                </a:lnTo>
                <a:lnTo>
                  <a:pt x="2886751" y="1353937"/>
                </a:lnTo>
                <a:lnTo>
                  <a:pt x="0" y="1353937"/>
                </a:lnTo>
                <a:close/>
              </a:path>
            </a:pathLst>
          </a:custGeom>
          <a:solidFill>
            <a:schemeClr val="bg1"/>
          </a:solidFill>
          <a:ln w="6350" cap="flat">
            <a:solidFill>
              <a:srgbClr val="A6AAA9"/>
            </a:solidFill>
            <a:prstDash val="solid"/>
            <a:round/>
          </a:ln>
          <a:effectLst/>
        </p:spPr>
        <p:txBody>
          <a:bodyPr anchor="ctr"/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7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49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9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9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2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5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0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5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C4C31-3BF1-41BF-9EBE-DB8CE50D56C4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5578C-1C70-460D-A561-CE4265079F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8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82" r:id="rId14"/>
    <p:sldLayoutId id="21474836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19435" t="32759" r="19435" b="32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11" y="1350083"/>
            <a:ext cx="9522777" cy="443319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93257" y="2202542"/>
            <a:ext cx="7678058" cy="2749467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24136" y="2495406"/>
            <a:ext cx="614373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0" dist="38100" dir="2700000" algn="tl" rotWithShape="0">
                    <a:prstClr val="black">
                      <a:alpha val="74000"/>
                    </a:prstClr>
                  </a:outerShdw>
                </a:effectLst>
                <a:uLnTx/>
                <a:uFillTx/>
                <a:latin typeface="+mn-ea"/>
                <a:cs typeface="+mn-cs"/>
              </a:rPr>
              <a:t>What i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5080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+mn-ea"/>
              </a:rPr>
              <a:t>s the difference?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0" dist="38100" dir="2700000" algn="tl" rotWithShape="0">
                  <a:prstClr val="black">
                    <a:alpha val="74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759650" y="4358517"/>
            <a:ext cx="1399366" cy="377592"/>
            <a:chOff x="8058093" y="4743735"/>
            <a:chExt cx="1635188" cy="441225"/>
          </a:xfrm>
          <a:solidFill>
            <a:srgbClr val="850800"/>
          </a:solidFill>
        </p:grpSpPr>
        <p:sp>
          <p:nvSpPr>
            <p:cNvPr id="8" name="矩形: 圆角 7"/>
            <p:cNvSpPr/>
            <p:nvPr/>
          </p:nvSpPr>
          <p:spPr>
            <a:xfrm>
              <a:off x="8058093" y="4743735"/>
              <a:ext cx="1635188" cy="4412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508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159921" y="4765995"/>
              <a:ext cx="1410851" cy="3956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等线" panose="02010600030101010101" pitchFamily="2" charset="-122"/>
                  <a:cs typeface="Tahoma" panose="020B0604030504040204" pitchFamily="34" charset="0"/>
                  <a:sym typeface="Tahoma" panose="020B0604030504040204" pitchFamily="34" charset="0"/>
                </a:rPr>
                <a:t>2018.</a:t>
              </a:r>
              <a:r>
                <a:rPr lang="en-US" altLang="zh-CN" sz="1600" dirty="0">
                  <a:solidFill>
                    <a:srgbClr val="FFFFFF"/>
                  </a:solidFill>
                  <a:latin typeface="Tahoma" panose="020B0604030504040204" pitchFamily="34" charset="0"/>
                  <a:ea typeface="等线" panose="02010600030101010101" pitchFamily="2" charset="-122"/>
                  <a:cs typeface="Tahoma" panose="020B0604030504040204" pitchFamily="34" charset="0"/>
                  <a:sym typeface="Tahoma" panose="020B0604030504040204" pitchFamily="34" charset="0"/>
                </a:rPr>
                <a:t>12.04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等线" panose="02010600030101010101" pitchFamily="2" charset="-122"/>
                <a:cs typeface="Tahoma" panose="020B0604030504040204" pitchFamily="34" charset="0"/>
                <a:sym typeface="Tahoma" panose="020B0604030504040204" pitchFamily="34" charset="0"/>
              </a:endParaRPr>
            </a:p>
          </p:txBody>
        </p:sp>
      </p:grpSp>
      <p:sp>
        <p:nvSpPr>
          <p:cNvPr id="10" name="文本框 4">
            <a:extLst>
              <a:ext uri="{FF2B5EF4-FFF2-40B4-BE49-F238E27FC236}">
                <a16:creationId xmlns:a16="http://schemas.microsoft.com/office/drawing/2014/main" id="{34A5B0F2-EA2F-3C49-B5B0-0B185DCADF44}"/>
              </a:ext>
            </a:extLst>
          </p:cNvPr>
          <p:cNvSpPr txBox="1"/>
          <p:nvPr/>
        </p:nvSpPr>
        <p:spPr>
          <a:xfrm>
            <a:off x="3024130" y="3086482"/>
            <a:ext cx="614373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+mn-ea"/>
              </a:rPr>
              <a:t>A comparison of reddit user’s behaviors   from 2013 to 2018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0" dist="38100" dir="2700000" algn="tl" rotWithShape="0">
                  <a:prstClr val="black">
                    <a:alpha val="74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0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589762" y="726350"/>
            <a:ext cx="281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</a:t>
            </a:r>
            <a:r>
              <a:rPr lang="en-US"/>
              <a:t>sentiment score</a:t>
            </a:r>
            <a:endParaRPr lang="en-US" dirty="0"/>
          </a:p>
        </p:txBody>
      </p:sp>
      <p:pic>
        <p:nvPicPr>
          <p:cNvPr id="7" name="Picture 6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AEBB73D7-8E4E-FD4F-8511-AC3DCF9C0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4" y="1264461"/>
            <a:ext cx="4769507" cy="2398039"/>
          </a:xfrm>
          <a:prstGeom prst="rect">
            <a:avLst/>
          </a:prstGeom>
        </p:spPr>
      </p:pic>
      <p:pic>
        <p:nvPicPr>
          <p:cNvPr id="10" name="Picture 9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0FCAF814-AA26-444B-9AD2-9160E68D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0" y="1218294"/>
            <a:ext cx="5110437" cy="2450597"/>
          </a:xfrm>
          <a:prstGeom prst="rect">
            <a:avLst/>
          </a:prstGeom>
        </p:spPr>
      </p:pic>
      <p:pic>
        <p:nvPicPr>
          <p:cNvPr id="14" name="Picture 13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2404146A-EE9B-C444-804D-6E7C38585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1" y="4098334"/>
            <a:ext cx="5110437" cy="2569454"/>
          </a:xfrm>
          <a:prstGeom prst="rect">
            <a:avLst/>
          </a:prstGeom>
        </p:spPr>
      </p:pic>
      <p:pic>
        <p:nvPicPr>
          <p:cNvPr id="16" name="Picture 15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2D53696D-D3D1-DA47-B67A-5C04A9604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8" y="4098333"/>
            <a:ext cx="5040615" cy="2509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E2EC36-C834-8245-8A7A-28CC67547C6D}"/>
              </a:ext>
            </a:extLst>
          </p:cNvPr>
          <p:cNvSpPr txBox="1"/>
          <p:nvPr/>
        </p:nvSpPr>
        <p:spPr>
          <a:xfrm>
            <a:off x="652568" y="3668891"/>
            <a:ext cx="338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main/sub sentiment score of 2018 is           -0.02774 and -0.03591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F3CCC-ED4C-2B43-9256-34396CA8EA6C}"/>
              </a:ext>
            </a:extLst>
          </p:cNvPr>
          <p:cNvSpPr txBox="1"/>
          <p:nvPr/>
        </p:nvSpPr>
        <p:spPr>
          <a:xfrm>
            <a:off x="6638209" y="3662500"/>
            <a:ext cx="338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main/sub sentiment score of 2013 is           -0.06573 and -0.04556</a:t>
            </a:r>
          </a:p>
        </p:txBody>
      </p:sp>
    </p:spTree>
    <p:extLst>
      <p:ext uri="{BB962C8B-B14F-4D97-AF65-F5344CB8AC3E}">
        <p14:creationId xmlns:p14="http://schemas.microsoft.com/office/powerpoint/2010/main" val="36380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605933" y="846007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dirty talk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C7999-7EAA-C94E-A894-7CEBE416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9" y="1215339"/>
            <a:ext cx="5604270" cy="2849495"/>
          </a:xfrm>
          <a:prstGeom prst="rect">
            <a:avLst/>
          </a:prstGeom>
        </p:spPr>
      </p:pic>
      <p:pic>
        <p:nvPicPr>
          <p:cNvPr id="5" name="Picture 4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4BF64FF1-381F-1947-AB8E-F448C0079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8" y="3852574"/>
            <a:ext cx="6155687" cy="31298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10A47-8FEA-7C42-8B20-AD806105B73A}"/>
              </a:ext>
            </a:extLst>
          </p:cNvPr>
          <p:cNvSpPr txBox="1"/>
          <p:nvPr/>
        </p:nvSpPr>
        <p:spPr>
          <a:xfrm>
            <a:off x="6095999" y="1377636"/>
            <a:ext cx="4719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average dirty words per single comment in 2018 is</a:t>
            </a:r>
          </a:p>
          <a:p>
            <a:r>
              <a:rPr lang="en-US" sz="1400" dirty="0"/>
              <a:t>0.4758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4CB7E-2491-8A4E-9D2B-A64ECA28DFC5}"/>
              </a:ext>
            </a:extLst>
          </p:cNvPr>
          <p:cNvSpPr txBox="1"/>
          <p:nvPr/>
        </p:nvSpPr>
        <p:spPr>
          <a:xfrm>
            <a:off x="786321" y="4738806"/>
            <a:ext cx="4719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average dirty words per single comment in 2013 is</a:t>
            </a:r>
          </a:p>
          <a:p>
            <a:r>
              <a:rPr lang="en-US" sz="1400" dirty="0"/>
              <a:t>0.5419</a:t>
            </a:r>
          </a:p>
        </p:txBody>
      </p:sp>
    </p:spTree>
    <p:extLst>
      <p:ext uri="{BB962C8B-B14F-4D97-AF65-F5344CB8AC3E}">
        <p14:creationId xmlns:p14="http://schemas.microsoft.com/office/powerpoint/2010/main" val="12776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01534"/>
            <a:ext cx="3252788" cy="324357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53318" y="1099581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PART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254758" y="547925"/>
            <a:ext cx="7570787" cy="1136650"/>
          </a:xfrm>
          <a:prstGeom prst="rect">
            <a:avLst/>
          </a:prstGeom>
          <a:noFill/>
        </p:spPr>
        <p:txBody>
          <a:bodyPr rIns="360000">
            <a:normAutofit fontScale="92500"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Classification &amp; Prediction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53318" y="1484550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03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124FC9D9-A02B-4A48-8E68-32FBDE7C31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54758" y="1962716"/>
            <a:ext cx="7570787" cy="4059712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Use text title which can generate </a:t>
            </a:r>
            <a:r>
              <a:rPr lang="en-US" altLang="zh-CN" sz="2000" dirty="0" err="1"/>
              <a:t>tf-idf</a:t>
            </a:r>
            <a:r>
              <a:rPr lang="en-US" altLang="zh-CN" sz="2000" dirty="0"/>
              <a:t> matrix to do the classification. </a:t>
            </a:r>
          </a:p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/>
              <a:t>Predict whether the news will become hot or not </a:t>
            </a:r>
          </a:p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/>
              <a:t>And predict the sentiment of comment for these news will be positive or negative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9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7" y="1218294"/>
            <a:ext cx="5852160" cy="438912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430" y="3182021"/>
            <a:ext cx="478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r>
              <a:rPr kumimoji="1"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</a:t>
            </a:r>
            <a:r>
              <a:rPr kumimoji="1"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10.      HOT!</a:t>
            </a:r>
            <a:endParaRPr kumimoji="1"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5882" y="560741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Accuracy: 88.33%</a:t>
            </a:r>
          </a:p>
        </p:txBody>
      </p:sp>
    </p:spTree>
    <p:extLst>
      <p:ext uri="{BB962C8B-B14F-4D97-AF65-F5344CB8AC3E}">
        <p14:creationId xmlns:p14="http://schemas.microsoft.com/office/powerpoint/2010/main" val="19554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9011" y="3182021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Decline  </a:t>
            </a:r>
            <a:r>
              <a:rPr kumimoji="1" lang="en-US" altLang="zh-CN" sz="2400" dirty="0" err="1"/>
              <a:t>last_time</a:t>
            </a:r>
            <a:r>
              <a:rPr kumimoji="1" lang="en-US" altLang="zh-CN" sz="2400" dirty="0"/>
              <a:t> !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00" y="1216800"/>
            <a:ext cx="5852160" cy="4389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05882" y="560741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Accuracy: 76.31%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6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05136" y="3182021"/>
            <a:ext cx="268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Top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25%</a:t>
            </a:r>
            <a:r>
              <a:rPr kumimoji="1" lang="zh-CN" altLang="en-US" sz="2400" dirty="0"/>
              <a:t>    </a:t>
            </a:r>
            <a:r>
              <a:rPr kumimoji="1" lang="en-US" altLang="zh-CN" sz="2400" dirty="0"/>
              <a:t>HOT</a:t>
            </a:r>
            <a:r>
              <a:rPr kumimoji="1" lang="zh-CN" altLang="en-US" sz="2400" dirty="0"/>
              <a:t>！</a:t>
            </a:r>
            <a:endParaRPr kumimoji="1" lang="en-US" altLang="zh-CN" sz="2400" dirty="0"/>
          </a:p>
        </p:txBody>
      </p:sp>
      <p:grpSp>
        <p:nvGrpSpPr>
          <p:cNvPr id="6" name="组 5"/>
          <p:cNvGrpSpPr/>
          <p:nvPr/>
        </p:nvGrpSpPr>
        <p:grpSpPr>
          <a:xfrm>
            <a:off x="4901877" y="1218294"/>
            <a:ext cx="5852160" cy="4389120"/>
            <a:chOff x="4901877" y="1218294"/>
            <a:chExt cx="5852160" cy="438912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77" y="1218294"/>
              <a:ext cx="5852160" cy="438912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688800" y="3993575"/>
              <a:ext cx="491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latin typeface="KaiTi" charset="-122"/>
                  <a:ea typeface="KaiTi" charset="-122"/>
                  <a:cs typeface="KaiTi" charset="-122"/>
                </a:rPr>
                <a:t>438</a:t>
              </a:r>
              <a:endParaRPr kumimoji="1" lang="zh-CN" altLang="en-US" sz="1200" dirty="0">
                <a:latin typeface="KaiTi" charset="-122"/>
                <a:ea typeface="KaiTi" charset="-122"/>
                <a:cs typeface="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lvl="0"/>
            <a:r>
              <a:rPr lang="en-US" altLang="zh-CN" sz="4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450EB280-B5F2-47AB-858D-A5B592B7F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3" y="1474086"/>
            <a:ext cx="8437719" cy="52305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DE15C-DDBA-4BC5-8B36-2499B98D89FE}"/>
              </a:ext>
            </a:extLst>
          </p:cNvPr>
          <p:cNvSpPr txBox="1"/>
          <p:nvPr/>
        </p:nvSpPr>
        <p:spPr>
          <a:xfrm>
            <a:off x="1162877" y="1019228"/>
            <a:ext cx="374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</a:t>
            </a:r>
            <a:r>
              <a:rPr lang="zh-CN" altLang="en-US" dirty="0"/>
              <a:t>：</a:t>
            </a:r>
            <a:r>
              <a:rPr lang="en-US" altLang="zh-CN" dirty="0"/>
              <a:t>Get the URL of the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lvl="0"/>
            <a:r>
              <a:rPr lang="en-US" altLang="zh-CN" sz="44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/>
              </a:rPr>
              <a:t>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DE15C-DDBA-4BC5-8B36-2499B98D89FE}"/>
              </a:ext>
            </a:extLst>
          </p:cNvPr>
          <p:cNvSpPr txBox="1"/>
          <p:nvPr/>
        </p:nvSpPr>
        <p:spPr>
          <a:xfrm>
            <a:off x="839856" y="1138340"/>
            <a:ext cx="483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</a:t>
            </a:r>
            <a:r>
              <a:rPr lang="zh-CN" altLang="en-US" dirty="0"/>
              <a:t>：</a:t>
            </a:r>
            <a:r>
              <a:rPr lang="en-US" altLang="zh-CN" dirty="0"/>
              <a:t>Create a new post on r/</a:t>
            </a:r>
            <a:r>
              <a:rPr lang="en-US" altLang="zh-CN" dirty="0" err="1"/>
              <a:t>worldnews</a:t>
            </a:r>
            <a:endParaRPr lang="en-US" dirty="0"/>
          </a:p>
        </p:txBody>
      </p:sp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B6AA0378-B425-4181-8F17-31E3A135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6" y="1741116"/>
            <a:ext cx="11082130" cy="48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DE15C-DDBA-4BC5-8B36-2499B98D89FE}"/>
              </a:ext>
            </a:extLst>
          </p:cNvPr>
          <p:cNvSpPr txBox="1"/>
          <p:nvPr/>
        </p:nvSpPr>
        <p:spPr>
          <a:xfrm>
            <a:off x="844825" y="1019228"/>
            <a:ext cx="50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Step3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Paste the URL of the news into the 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427CABD0-B6ED-43F2-B171-9E0713B8D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3100" r="8915"/>
          <a:stretch/>
        </p:blipFill>
        <p:spPr>
          <a:xfrm>
            <a:off x="889552" y="1388560"/>
            <a:ext cx="9148970" cy="54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DE15C-DDBA-4BC5-8B36-2499B98D89FE}"/>
              </a:ext>
            </a:extLst>
          </p:cNvPr>
          <p:cNvSpPr txBox="1"/>
          <p:nvPr/>
        </p:nvSpPr>
        <p:spPr>
          <a:xfrm>
            <a:off x="839854" y="1019228"/>
            <a:ext cx="509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Step4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See the results of the posted news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F4EC9869-CA53-459E-AF04-22F66BAD5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5" y="1388560"/>
            <a:ext cx="8711007" cy="54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040132" y="2042241"/>
            <a:ext cx="4997811" cy="3348193"/>
            <a:chOff x="5129032" y="2063372"/>
            <a:chExt cx="4232683" cy="3073555"/>
          </a:xfrm>
        </p:grpSpPr>
        <p:sp>
          <p:nvSpPr>
            <p:cNvPr id="2" name="MH_Entry_1"/>
            <p:cNvSpPr/>
            <p:nvPr>
              <p:custDataLst>
                <p:tags r:id="rId2"/>
              </p:custDataLst>
            </p:nvPr>
          </p:nvSpPr>
          <p:spPr>
            <a:xfrm>
              <a:off x="5783398" y="2063372"/>
              <a:ext cx="3578317" cy="5178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" name="MH_Number_1"/>
            <p:cNvSpPr/>
            <p:nvPr>
              <p:custDataLst>
                <p:tags r:id="rId3"/>
              </p:custDataLst>
            </p:nvPr>
          </p:nvSpPr>
          <p:spPr>
            <a:xfrm>
              <a:off x="5129032" y="2098132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Others_1"/>
            <p:cNvSpPr/>
            <p:nvPr>
              <p:custDataLst>
                <p:tags r:id="rId4"/>
              </p:custDataLst>
            </p:nvPr>
          </p:nvSpPr>
          <p:spPr>
            <a:xfrm>
              <a:off x="5717994" y="2063372"/>
              <a:ext cx="65405" cy="51783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MH_Entry_2"/>
            <p:cNvSpPr/>
            <p:nvPr>
              <p:custDataLst>
                <p:tags r:id="rId5"/>
              </p:custDataLst>
            </p:nvPr>
          </p:nvSpPr>
          <p:spPr>
            <a:xfrm>
              <a:off x="5783398" y="2915280"/>
              <a:ext cx="3578317" cy="5178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MH_Number_2"/>
            <p:cNvSpPr/>
            <p:nvPr>
              <p:custDataLst>
                <p:tags r:id="rId6"/>
              </p:custDataLst>
            </p:nvPr>
          </p:nvSpPr>
          <p:spPr>
            <a:xfrm>
              <a:off x="5129032" y="2950040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MH_Others_2"/>
            <p:cNvSpPr/>
            <p:nvPr>
              <p:custDataLst>
                <p:tags r:id="rId7"/>
              </p:custDataLst>
            </p:nvPr>
          </p:nvSpPr>
          <p:spPr>
            <a:xfrm>
              <a:off x="5717994" y="2915280"/>
              <a:ext cx="65405" cy="51783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rgbClr val="606A74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" name="MH_Entry_3"/>
            <p:cNvSpPr/>
            <p:nvPr>
              <p:custDataLst>
                <p:tags r:id="rId8"/>
              </p:custDataLst>
            </p:nvPr>
          </p:nvSpPr>
          <p:spPr>
            <a:xfrm>
              <a:off x="5783398" y="3767188"/>
              <a:ext cx="3578317" cy="5178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MH_Number_3"/>
            <p:cNvSpPr/>
            <p:nvPr>
              <p:custDataLst>
                <p:tags r:id="rId9"/>
              </p:custDataLst>
            </p:nvPr>
          </p:nvSpPr>
          <p:spPr>
            <a:xfrm>
              <a:off x="5129032" y="3801948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MH_Others_3"/>
            <p:cNvSpPr/>
            <p:nvPr>
              <p:custDataLst>
                <p:tags r:id="rId10"/>
              </p:custDataLst>
            </p:nvPr>
          </p:nvSpPr>
          <p:spPr>
            <a:xfrm>
              <a:off x="5717994" y="3767188"/>
              <a:ext cx="65405" cy="517830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rgbClr val="606A74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MH_Entry_4"/>
            <p:cNvSpPr/>
            <p:nvPr>
              <p:custDataLst>
                <p:tags r:id="rId11"/>
              </p:custDataLst>
            </p:nvPr>
          </p:nvSpPr>
          <p:spPr>
            <a:xfrm>
              <a:off x="5783398" y="4619097"/>
              <a:ext cx="3578317" cy="5178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MH_Number_4"/>
            <p:cNvSpPr/>
            <p:nvPr>
              <p:custDataLst>
                <p:tags r:id="rId12"/>
              </p:custDataLst>
            </p:nvPr>
          </p:nvSpPr>
          <p:spPr>
            <a:xfrm>
              <a:off x="5129032" y="4653857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MH_Others_4"/>
            <p:cNvSpPr/>
            <p:nvPr>
              <p:custDataLst>
                <p:tags r:id="rId13"/>
              </p:custDataLst>
            </p:nvPr>
          </p:nvSpPr>
          <p:spPr>
            <a:xfrm>
              <a:off x="5717994" y="4619097"/>
              <a:ext cx="65405" cy="517830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rgbClr val="606A74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5" name="MH_Others_4"/>
          <p:cNvSpPr txBox="1"/>
          <p:nvPr>
            <p:custDataLst>
              <p:tags r:id="rId1"/>
            </p:custDataLst>
          </p:nvPr>
        </p:nvSpPr>
        <p:spPr>
          <a:xfrm rot="5400000">
            <a:off x="224816" y="3374061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40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3200" b="0" i="0" u="none" strike="noStrike" kern="1200" cap="none" spc="40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94400" y="2107913"/>
            <a:ext cx="40339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Data Mining &amp; Processing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94400" y="3021488"/>
            <a:ext cx="376365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Clustering &amp; Comparing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94400" y="3949519"/>
            <a:ext cx="404354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Classification &amp; Prediction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94400" y="4876899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Business Outlooks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5"/>
          <a:srcRect l="26941" t="53761"/>
          <a:stretch/>
        </p:blipFill>
        <p:spPr>
          <a:xfrm>
            <a:off x="0" y="-1"/>
            <a:ext cx="4437212" cy="280035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5"/>
          <a:srcRect l="26941" t="53761"/>
          <a:stretch/>
        </p:blipFill>
        <p:spPr>
          <a:xfrm flipH="1" flipV="1">
            <a:off x="9906000" y="5415291"/>
            <a:ext cx="2286000" cy="14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7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DE15C-DDBA-4BC5-8B36-2499B98D89FE}"/>
              </a:ext>
            </a:extLst>
          </p:cNvPr>
          <p:cNvSpPr txBox="1"/>
          <p:nvPr/>
        </p:nvSpPr>
        <p:spPr>
          <a:xfrm>
            <a:off x="1109011" y="962063"/>
            <a:ext cx="803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Step5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000000"/>
                </a:solidFill>
              </a:rPr>
              <a:t>Compare with predicted results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omehow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our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account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was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blocked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during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en-US" altLang="zh-CN" baseline="30000" dirty="0">
                <a:solidFill>
                  <a:srgbClr val="000000"/>
                </a:solidFill>
                <a:latin typeface="Arial"/>
                <a:ea typeface="微软雅黑"/>
              </a:rPr>
              <a:t>nd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experiment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D49F6D-328B-4C2A-85E9-F1E5B424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7" y="1551228"/>
            <a:ext cx="6204884" cy="428909"/>
          </a:xfrm>
          <a:prstGeom prst="rect">
            <a:avLst/>
          </a:prstGeom>
        </p:spPr>
      </p:pic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8B81C6B3-99D7-4A66-94CF-441CD619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2" r="32738" b="42826"/>
          <a:stretch/>
        </p:blipFill>
        <p:spPr>
          <a:xfrm>
            <a:off x="705677" y="2201400"/>
            <a:ext cx="10060939" cy="42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01534"/>
            <a:ext cx="3252788" cy="324357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53318" y="1099581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等线" panose="02010600030101010101" pitchFamily="2" charset="-122"/>
                <a:cs typeface="+mn-cs"/>
              </a:rPr>
              <a:t>PART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254758" y="547925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Business Outlooks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53318" y="1484550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等线" panose="02010600030101010101" pitchFamily="2" charset="-122"/>
                <a:cs typeface="+mn-cs"/>
              </a:rPr>
              <a:t>04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124FC9D9-A02B-4A48-8E68-32FBDE7C31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89545" y="1977625"/>
            <a:ext cx="7570787" cy="4059712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By using our predictive model,  we can predict what topics people are more likely to be interested in, or we can use it to test whether a post will be popular among people nowadays.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Some merchants will advertise in advance when they know what kind of products may be popular.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We can change people’s opinions by sending out some posts that may be popular, and lead more people into today’s trend.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7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69742" y="1490044"/>
            <a:ext cx="4344230" cy="4482321"/>
            <a:chOff x="6230221" y="1399136"/>
            <a:chExt cx="3934658" cy="4059730"/>
          </a:xfrm>
        </p:grpSpPr>
        <p:sp>
          <p:nvSpPr>
            <p:cNvPr id="30" name="任意多边形 12"/>
            <p:cNvSpPr/>
            <p:nvPr/>
          </p:nvSpPr>
          <p:spPr>
            <a:xfrm rot="16200000" flipH="1">
              <a:off x="6167685" y="1461672"/>
              <a:ext cx="4059730" cy="3934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400" y="0"/>
                  </a:moveTo>
                  <a:cubicBezTo>
                    <a:pt x="3600" y="0"/>
                    <a:pt x="0" y="3946"/>
                    <a:pt x="0" y="8723"/>
                  </a:cubicBezTo>
                  <a:cubicBezTo>
                    <a:pt x="0" y="13500"/>
                    <a:pt x="3600" y="17238"/>
                    <a:pt x="8400" y="17238"/>
                  </a:cubicBezTo>
                  <a:cubicBezTo>
                    <a:pt x="10400" y="17238"/>
                    <a:pt x="12200" y="16615"/>
                    <a:pt x="13600" y="15369"/>
                  </a:cubicBezTo>
                  <a:cubicBezTo>
                    <a:pt x="13600" y="15369"/>
                    <a:pt x="13800" y="15577"/>
                    <a:pt x="13800" y="15785"/>
                  </a:cubicBezTo>
                  <a:cubicBezTo>
                    <a:pt x="19000" y="20977"/>
                    <a:pt x="19000" y="20977"/>
                    <a:pt x="19000" y="20977"/>
                  </a:cubicBezTo>
                  <a:cubicBezTo>
                    <a:pt x="19400" y="21392"/>
                    <a:pt x="19800" y="21600"/>
                    <a:pt x="20000" y="21600"/>
                  </a:cubicBezTo>
                  <a:cubicBezTo>
                    <a:pt x="20400" y="21600"/>
                    <a:pt x="20800" y="21392"/>
                    <a:pt x="21200" y="20977"/>
                  </a:cubicBezTo>
                  <a:cubicBezTo>
                    <a:pt x="21600" y="20562"/>
                    <a:pt x="21600" y="19523"/>
                    <a:pt x="21200" y="18900"/>
                  </a:cubicBezTo>
                  <a:cubicBezTo>
                    <a:pt x="16000" y="13500"/>
                    <a:pt x="16000" y="13500"/>
                    <a:pt x="16000" y="13500"/>
                  </a:cubicBezTo>
                  <a:cubicBezTo>
                    <a:pt x="15800" y="13500"/>
                    <a:pt x="15600" y="13292"/>
                    <a:pt x="15400" y="13292"/>
                  </a:cubicBezTo>
                  <a:cubicBezTo>
                    <a:pt x="16200" y="11838"/>
                    <a:pt x="16600" y="10385"/>
                    <a:pt x="16600" y="8723"/>
                  </a:cubicBezTo>
                  <a:cubicBezTo>
                    <a:pt x="16600" y="3946"/>
                    <a:pt x="13000" y="0"/>
                    <a:pt x="8400" y="0"/>
                  </a:cubicBezTo>
                  <a:close/>
                  <a:moveTo>
                    <a:pt x="8400" y="2700"/>
                  </a:moveTo>
                  <a:cubicBezTo>
                    <a:pt x="11600" y="2700"/>
                    <a:pt x="14200" y="5400"/>
                    <a:pt x="14200" y="8723"/>
                  </a:cubicBezTo>
                  <a:cubicBezTo>
                    <a:pt x="14200" y="9762"/>
                    <a:pt x="13800" y="10800"/>
                    <a:pt x="13200" y="11838"/>
                  </a:cubicBezTo>
                  <a:cubicBezTo>
                    <a:pt x="12800" y="12669"/>
                    <a:pt x="12800" y="12669"/>
                    <a:pt x="12800" y="12669"/>
                  </a:cubicBezTo>
                  <a:cubicBezTo>
                    <a:pt x="12000" y="13292"/>
                    <a:pt x="12000" y="13292"/>
                    <a:pt x="12000" y="13292"/>
                  </a:cubicBezTo>
                  <a:cubicBezTo>
                    <a:pt x="11000" y="14123"/>
                    <a:pt x="9600" y="14538"/>
                    <a:pt x="8400" y="14538"/>
                  </a:cubicBezTo>
                  <a:cubicBezTo>
                    <a:pt x="5200" y="14538"/>
                    <a:pt x="2600" y="12046"/>
                    <a:pt x="2600" y="8723"/>
                  </a:cubicBezTo>
                  <a:cubicBezTo>
                    <a:pt x="2600" y="5400"/>
                    <a:pt x="5200" y="2700"/>
                    <a:pt x="8400" y="27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 13"/>
            <p:cNvSpPr/>
            <p:nvPr/>
          </p:nvSpPr>
          <p:spPr>
            <a:xfrm rot="293297">
              <a:off x="7288323" y="2407501"/>
              <a:ext cx="1042065" cy="1093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302" extrusionOk="0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矩形 31"/>
            <p:cNvSpPr/>
            <p:nvPr/>
          </p:nvSpPr>
          <p:spPr>
            <a:xfrm>
              <a:off x="7243644" y="3182779"/>
              <a:ext cx="1231106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1800">
                  <a:solidFill>
                    <a:srgbClr val="000000"/>
                  </a:solidFill>
                </a:defRPr>
              </a:pP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69243" y="1490044"/>
            <a:ext cx="856456" cy="856456"/>
            <a:chOff x="1847958" y="1809393"/>
            <a:chExt cx="734512" cy="734512"/>
          </a:xfrm>
        </p:grpSpPr>
        <p:sp>
          <p:nvSpPr>
            <p:cNvPr id="26" name="任意多边形 19"/>
            <p:cNvSpPr/>
            <p:nvPr/>
          </p:nvSpPr>
          <p:spPr>
            <a:xfrm>
              <a:off x="1847958" y="1809393"/>
              <a:ext cx="734512" cy="734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 20"/>
            <p:cNvSpPr/>
            <p:nvPr/>
          </p:nvSpPr>
          <p:spPr>
            <a:xfrm>
              <a:off x="2066699" y="2044447"/>
              <a:ext cx="297019" cy="26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0" y="0"/>
                  </a:moveTo>
                  <a:cubicBezTo>
                    <a:pt x="17248" y="0"/>
                    <a:pt x="17149" y="31"/>
                    <a:pt x="17076" y="113"/>
                  </a:cubicBezTo>
                  <a:cubicBezTo>
                    <a:pt x="17005" y="194"/>
                    <a:pt x="16960" y="305"/>
                    <a:pt x="16960" y="431"/>
                  </a:cubicBezTo>
                  <a:lnTo>
                    <a:pt x="16960" y="3038"/>
                  </a:lnTo>
                  <a:lnTo>
                    <a:pt x="13888" y="3038"/>
                  </a:lnTo>
                  <a:cubicBezTo>
                    <a:pt x="13342" y="3038"/>
                    <a:pt x="12818" y="3113"/>
                    <a:pt x="12336" y="3263"/>
                  </a:cubicBezTo>
                  <a:cubicBezTo>
                    <a:pt x="11854" y="3411"/>
                    <a:pt x="11440" y="3595"/>
                    <a:pt x="11067" y="3825"/>
                  </a:cubicBezTo>
                  <a:cubicBezTo>
                    <a:pt x="10694" y="4054"/>
                    <a:pt x="10331" y="4355"/>
                    <a:pt x="9982" y="4744"/>
                  </a:cubicBezTo>
                  <a:cubicBezTo>
                    <a:pt x="9633" y="5131"/>
                    <a:pt x="9325" y="5508"/>
                    <a:pt x="9081" y="5869"/>
                  </a:cubicBezTo>
                  <a:cubicBezTo>
                    <a:pt x="8836" y="6229"/>
                    <a:pt x="8581" y="6678"/>
                    <a:pt x="8313" y="7219"/>
                  </a:cubicBezTo>
                  <a:cubicBezTo>
                    <a:pt x="8044" y="7760"/>
                    <a:pt x="7826" y="8238"/>
                    <a:pt x="7662" y="8644"/>
                  </a:cubicBezTo>
                  <a:cubicBezTo>
                    <a:pt x="7497" y="9050"/>
                    <a:pt x="7294" y="9549"/>
                    <a:pt x="7061" y="10144"/>
                  </a:cubicBezTo>
                  <a:cubicBezTo>
                    <a:pt x="6691" y="11127"/>
                    <a:pt x="6383" y="11909"/>
                    <a:pt x="6126" y="12469"/>
                  </a:cubicBezTo>
                  <a:cubicBezTo>
                    <a:pt x="5934" y="12883"/>
                    <a:pt x="5760" y="13215"/>
                    <a:pt x="5592" y="13500"/>
                  </a:cubicBezTo>
                  <a:cubicBezTo>
                    <a:pt x="5423" y="13784"/>
                    <a:pt x="5215" y="14073"/>
                    <a:pt x="4974" y="14344"/>
                  </a:cubicBezTo>
                  <a:cubicBezTo>
                    <a:pt x="4733" y="14615"/>
                    <a:pt x="4453" y="14808"/>
                    <a:pt x="4140" y="14944"/>
                  </a:cubicBezTo>
                  <a:cubicBezTo>
                    <a:pt x="3827" y="15079"/>
                    <a:pt x="3474" y="15150"/>
                    <a:pt x="3088" y="15150"/>
                  </a:cubicBezTo>
                  <a:lnTo>
                    <a:pt x="401" y="15150"/>
                  </a:lnTo>
                  <a:cubicBezTo>
                    <a:pt x="288" y="15150"/>
                    <a:pt x="189" y="15200"/>
                    <a:pt x="117" y="15281"/>
                  </a:cubicBezTo>
                  <a:cubicBezTo>
                    <a:pt x="45" y="15363"/>
                    <a:pt x="0" y="15455"/>
                    <a:pt x="0" y="15581"/>
                  </a:cubicBezTo>
                  <a:lnTo>
                    <a:pt x="0" y="18187"/>
                  </a:lnTo>
                  <a:cubicBezTo>
                    <a:pt x="0" y="18314"/>
                    <a:pt x="45" y="18406"/>
                    <a:pt x="117" y="18487"/>
                  </a:cubicBezTo>
                  <a:cubicBezTo>
                    <a:pt x="189" y="18568"/>
                    <a:pt x="288" y="18619"/>
                    <a:pt x="401" y="18619"/>
                  </a:cubicBezTo>
                  <a:lnTo>
                    <a:pt x="3088" y="18619"/>
                  </a:lnTo>
                  <a:cubicBezTo>
                    <a:pt x="3635" y="18619"/>
                    <a:pt x="4159" y="18543"/>
                    <a:pt x="4640" y="18394"/>
                  </a:cubicBezTo>
                  <a:cubicBezTo>
                    <a:pt x="5122" y="18246"/>
                    <a:pt x="5536" y="18062"/>
                    <a:pt x="5909" y="17831"/>
                  </a:cubicBezTo>
                  <a:cubicBezTo>
                    <a:pt x="6282" y="17602"/>
                    <a:pt x="6645" y="17282"/>
                    <a:pt x="6994" y="16894"/>
                  </a:cubicBezTo>
                  <a:cubicBezTo>
                    <a:pt x="7344" y="16506"/>
                    <a:pt x="7650" y="16129"/>
                    <a:pt x="7896" y="15769"/>
                  </a:cubicBezTo>
                  <a:cubicBezTo>
                    <a:pt x="8140" y="15408"/>
                    <a:pt x="8395" y="14960"/>
                    <a:pt x="8663" y="14419"/>
                  </a:cubicBezTo>
                  <a:cubicBezTo>
                    <a:pt x="8933" y="13878"/>
                    <a:pt x="9150" y="13400"/>
                    <a:pt x="9314" y="12994"/>
                  </a:cubicBezTo>
                  <a:cubicBezTo>
                    <a:pt x="9479" y="12588"/>
                    <a:pt x="9683" y="12089"/>
                    <a:pt x="9915" y="11494"/>
                  </a:cubicBezTo>
                  <a:cubicBezTo>
                    <a:pt x="10285" y="10510"/>
                    <a:pt x="10593" y="9746"/>
                    <a:pt x="10850" y="9187"/>
                  </a:cubicBezTo>
                  <a:cubicBezTo>
                    <a:pt x="11043" y="8772"/>
                    <a:pt x="11216" y="8422"/>
                    <a:pt x="11384" y="8138"/>
                  </a:cubicBezTo>
                  <a:cubicBezTo>
                    <a:pt x="11553" y="7854"/>
                    <a:pt x="11761" y="7583"/>
                    <a:pt x="12002" y="7313"/>
                  </a:cubicBezTo>
                  <a:cubicBezTo>
                    <a:pt x="12243" y="7042"/>
                    <a:pt x="12523" y="6829"/>
                    <a:pt x="12836" y="6694"/>
                  </a:cubicBezTo>
                  <a:cubicBezTo>
                    <a:pt x="13149" y="6558"/>
                    <a:pt x="13503" y="6488"/>
                    <a:pt x="13888" y="6488"/>
                  </a:cubicBezTo>
                  <a:lnTo>
                    <a:pt x="16960" y="6488"/>
                  </a:lnTo>
                  <a:lnTo>
                    <a:pt x="16960" y="9094"/>
                  </a:lnTo>
                  <a:cubicBezTo>
                    <a:pt x="16960" y="9211"/>
                    <a:pt x="17000" y="9309"/>
                    <a:pt x="17076" y="9394"/>
                  </a:cubicBezTo>
                  <a:cubicBezTo>
                    <a:pt x="17153" y="9480"/>
                    <a:pt x="17256" y="9525"/>
                    <a:pt x="17360" y="9525"/>
                  </a:cubicBezTo>
                  <a:cubicBezTo>
                    <a:pt x="17473" y="9525"/>
                    <a:pt x="17555" y="9475"/>
                    <a:pt x="17627" y="9394"/>
                  </a:cubicBezTo>
                  <a:lnTo>
                    <a:pt x="21483" y="5081"/>
                  </a:lnTo>
                  <a:cubicBezTo>
                    <a:pt x="21556" y="5000"/>
                    <a:pt x="21600" y="4889"/>
                    <a:pt x="21600" y="4763"/>
                  </a:cubicBezTo>
                  <a:cubicBezTo>
                    <a:pt x="21600" y="4637"/>
                    <a:pt x="21556" y="4526"/>
                    <a:pt x="21483" y="4444"/>
                  </a:cubicBezTo>
                  <a:lnTo>
                    <a:pt x="17644" y="131"/>
                  </a:lnTo>
                  <a:cubicBezTo>
                    <a:pt x="17547" y="40"/>
                    <a:pt x="17456" y="0"/>
                    <a:pt x="17360" y="0"/>
                  </a:cubicBezTo>
                  <a:close/>
                  <a:moveTo>
                    <a:pt x="401" y="3113"/>
                  </a:moveTo>
                  <a:cubicBezTo>
                    <a:pt x="288" y="3113"/>
                    <a:pt x="189" y="3163"/>
                    <a:pt x="117" y="3244"/>
                  </a:cubicBezTo>
                  <a:cubicBezTo>
                    <a:pt x="45" y="3325"/>
                    <a:pt x="0" y="3417"/>
                    <a:pt x="0" y="3544"/>
                  </a:cubicBezTo>
                  <a:lnTo>
                    <a:pt x="0" y="6150"/>
                  </a:lnTo>
                  <a:cubicBezTo>
                    <a:pt x="0" y="6276"/>
                    <a:pt x="45" y="6369"/>
                    <a:pt x="117" y="6450"/>
                  </a:cubicBezTo>
                  <a:cubicBezTo>
                    <a:pt x="189" y="6531"/>
                    <a:pt x="288" y="6581"/>
                    <a:pt x="401" y="6581"/>
                  </a:cubicBezTo>
                  <a:lnTo>
                    <a:pt x="3088" y="6581"/>
                  </a:lnTo>
                  <a:cubicBezTo>
                    <a:pt x="3441" y="6581"/>
                    <a:pt x="3772" y="6638"/>
                    <a:pt x="4073" y="6769"/>
                  </a:cubicBezTo>
                  <a:cubicBezTo>
                    <a:pt x="4375" y="6899"/>
                    <a:pt x="4619" y="7053"/>
                    <a:pt x="4824" y="7238"/>
                  </a:cubicBezTo>
                  <a:cubicBezTo>
                    <a:pt x="5028" y="7422"/>
                    <a:pt x="5237" y="7681"/>
                    <a:pt x="5442" y="8006"/>
                  </a:cubicBezTo>
                  <a:cubicBezTo>
                    <a:pt x="5646" y="8331"/>
                    <a:pt x="5805" y="8621"/>
                    <a:pt x="5926" y="8869"/>
                  </a:cubicBezTo>
                  <a:cubicBezTo>
                    <a:pt x="6046" y="9117"/>
                    <a:pt x="6200" y="9438"/>
                    <a:pt x="6377" y="9844"/>
                  </a:cubicBezTo>
                  <a:cubicBezTo>
                    <a:pt x="6994" y="8212"/>
                    <a:pt x="7547" y="6979"/>
                    <a:pt x="8029" y="6150"/>
                  </a:cubicBezTo>
                  <a:cubicBezTo>
                    <a:pt x="6744" y="4120"/>
                    <a:pt x="5095" y="3113"/>
                    <a:pt x="3088" y="3113"/>
                  </a:cubicBezTo>
                  <a:lnTo>
                    <a:pt x="401" y="3113"/>
                  </a:lnTo>
                  <a:close/>
                  <a:moveTo>
                    <a:pt x="10516" y="11831"/>
                  </a:moveTo>
                  <a:cubicBezTo>
                    <a:pt x="9898" y="13454"/>
                    <a:pt x="9354" y="14686"/>
                    <a:pt x="8880" y="15525"/>
                  </a:cubicBezTo>
                  <a:cubicBezTo>
                    <a:pt x="9097" y="15877"/>
                    <a:pt x="9315" y="16188"/>
                    <a:pt x="9548" y="16462"/>
                  </a:cubicBezTo>
                  <a:cubicBezTo>
                    <a:pt x="9781" y="16737"/>
                    <a:pt x="10006" y="16987"/>
                    <a:pt x="10216" y="17194"/>
                  </a:cubicBezTo>
                  <a:cubicBezTo>
                    <a:pt x="10424" y="17401"/>
                    <a:pt x="10669" y="17584"/>
                    <a:pt x="10934" y="17737"/>
                  </a:cubicBezTo>
                  <a:cubicBezTo>
                    <a:pt x="11198" y="17891"/>
                    <a:pt x="11417" y="18009"/>
                    <a:pt x="11618" y="18112"/>
                  </a:cubicBezTo>
                  <a:cubicBezTo>
                    <a:pt x="11819" y="18216"/>
                    <a:pt x="12081" y="18293"/>
                    <a:pt x="12386" y="18356"/>
                  </a:cubicBezTo>
                  <a:cubicBezTo>
                    <a:pt x="12691" y="18419"/>
                    <a:pt x="12945" y="18474"/>
                    <a:pt x="13154" y="18506"/>
                  </a:cubicBezTo>
                  <a:cubicBezTo>
                    <a:pt x="13362" y="18538"/>
                    <a:pt x="13643" y="18567"/>
                    <a:pt x="14005" y="18581"/>
                  </a:cubicBezTo>
                  <a:cubicBezTo>
                    <a:pt x="14367" y="18594"/>
                    <a:pt x="14664" y="18586"/>
                    <a:pt x="14890" y="18581"/>
                  </a:cubicBezTo>
                  <a:cubicBezTo>
                    <a:pt x="15114" y="18577"/>
                    <a:pt x="15432" y="18585"/>
                    <a:pt x="15858" y="18581"/>
                  </a:cubicBezTo>
                  <a:cubicBezTo>
                    <a:pt x="16283" y="18576"/>
                    <a:pt x="16636" y="18562"/>
                    <a:pt x="16893" y="18562"/>
                  </a:cubicBezTo>
                  <a:lnTo>
                    <a:pt x="16893" y="21169"/>
                  </a:lnTo>
                  <a:cubicBezTo>
                    <a:pt x="16893" y="21286"/>
                    <a:pt x="16934" y="21384"/>
                    <a:pt x="17010" y="21469"/>
                  </a:cubicBezTo>
                  <a:cubicBezTo>
                    <a:pt x="17086" y="21555"/>
                    <a:pt x="17172" y="21600"/>
                    <a:pt x="17277" y="21600"/>
                  </a:cubicBezTo>
                  <a:cubicBezTo>
                    <a:pt x="17389" y="21600"/>
                    <a:pt x="17472" y="21550"/>
                    <a:pt x="17544" y="21469"/>
                  </a:cubicBezTo>
                  <a:lnTo>
                    <a:pt x="21400" y="17156"/>
                  </a:lnTo>
                  <a:cubicBezTo>
                    <a:pt x="21472" y="17075"/>
                    <a:pt x="21517" y="16964"/>
                    <a:pt x="21517" y="16837"/>
                  </a:cubicBezTo>
                  <a:cubicBezTo>
                    <a:pt x="21517" y="16711"/>
                    <a:pt x="21473" y="16600"/>
                    <a:pt x="21400" y="16519"/>
                  </a:cubicBezTo>
                  <a:cubicBezTo>
                    <a:pt x="21400" y="16519"/>
                    <a:pt x="17560" y="12206"/>
                    <a:pt x="17560" y="12206"/>
                  </a:cubicBezTo>
                  <a:cubicBezTo>
                    <a:pt x="17464" y="12115"/>
                    <a:pt x="17373" y="12075"/>
                    <a:pt x="17277" y="12075"/>
                  </a:cubicBezTo>
                  <a:cubicBezTo>
                    <a:pt x="17164" y="12075"/>
                    <a:pt x="17064" y="12107"/>
                    <a:pt x="16993" y="12187"/>
                  </a:cubicBezTo>
                  <a:cubicBezTo>
                    <a:pt x="16921" y="12269"/>
                    <a:pt x="16893" y="12380"/>
                    <a:pt x="16893" y="12506"/>
                  </a:cubicBezTo>
                  <a:lnTo>
                    <a:pt x="16893" y="15112"/>
                  </a:lnTo>
                  <a:lnTo>
                    <a:pt x="13805" y="15112"/>
                  </a:lnTo>
                  <a:cubicBezTo>
                    <a:pt x="13451" y="15112"/>
                    <a:pt x="13121" y="15038"/>
                    <a:pt x="12820" y="14906"/>
                  </a:cubicBezTo>
                  <a:cubicBezTo>
                    <a:pt x="12519" y="14775"/>
                    <a:pt x="12273" y="14623"/>
                    <a:pt x="12069" y="14437"/>
                  </a:cubicBezTo>
                  <a:cubicBezTo>
                    <a:pt x="11864" y="14253"/>
                    <a:pt x="11656" y="13994"/>
                    <a:pt x="11451" y="13669"/>
                  </a:cubicBezTo>
                  <a:cubicBezTo>
                    <a:pt x="11246" y="13344"/>
                    <a:pt x="11087" y="13054"/>
                    <a:pt x="10967" y="12806"/>
                  </a:cubicBezTo>
                  <a:cubicBezTo>
                    <a:pt x="10846" y="12558"/>
                    <a:pt x="10692" y="12236"/>
                    <a:pt x="10516" y="1183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69243" y="3381532"/>
            <a:ext cx="856456" cy="856456"/>
            <a:chOff x="1847958" y="3073551"/>
            <a:chExt cx="734512" cy="734512"/>
          </a:xfrm>
        </p:grpSpPr>
        <p:sp>
          <p:nvSpPr>
            <p:cNvPr id="20" name="任意多边形 17"/>
            <p:cNvSpPr/>
            <p:nvPr/>
          </p:nvSpPr>
          <p:spPr>
            <a:xfrm>
              <a:off x="1847958" y="3073551"/>
              <a:ext cx="734512" cy="734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任意多边形 18"/>
            <p:cNvSpPr/>
            <p:nvPr/>
          </p:nvSpPr>
          <p:spPr>
            <a:xfrm>
              <a:off x="2087611" y="3308595"/>
              <a:ext cx="255206" cy="26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22" y="1765"/>
                  </a:moveTo>
                  <a:cubicBezTo>
                    <a:pt x="21407" y="1393"/>
                    <a:pt x="21600" y="1056"/>
                    <a:pt x="21600" y="753"/>
                  </a:cubicBezTo>
                  <a:cubicBezTo>
                    <a:pt x="21600" y="554"/>
                    <a:pt x="21519" y="396"/>
                    <a:pt x="21358" y="279"/>
                  </a:cubicBezTo>
                  <a:cubicBezTo>
                    <a:pt x="21196" y="163"/>
                    <a:pt x="21026" y="86"/>
                    <a:pt x="20847" y="52"/>
                  </a:cubicBezTo>
                  <a:cubicBezTo>
                    <a:pt x="20667" y="17"/>
                    <a:pt x="20475" y="0"/>
                    <a:pt x="20268" y="0"/>
                  </a:cubicBezTo>
                  <a:lnTo>
                    <a:pt x="1332" y="0"/>
                  </a:lnTo>
                  <a:cubicBezTo>
                    <a:pt x="1125" y="0"/>
                    <a:pt x="933" y="17"/>
                    <a:pt x="753" y="52"/>
                  </a:cubicBezTo>
                  <a:cubicBezTo>
                    <a:pt x="574" y="86"/>
                    <a:pt x="404" y="163"/>
                    <a:pt x="242" y="279"/>
                  </a:cubicBezTo>
                  <a:cubicBezTo>
                    <a:pt x="81" y="396"/>
                    <a:pt x="0" y="554"/>
                    <a:pt x="0" y="753"/>
                  </a:cubicBezTo>
                  <a:cubicBezTo>
                    <a:pt x="0" y="1056"/>
                    <a:pt x="193" y="1393"/>
                    <a:pt x="578" y="1765"/>
                  </a:cubicBezTo>
                  <a:lnTo>
                    <a:pt x="9079" y="9970"/>
                  </a:lnTo>
                  <a:lnTo>
                    <a:pt x="9079" y="19938"/>
                  </a:lnTo>
                  <a:lnTo>
                    <a:pt x="4774" y="19938"/>
                  </a:lnTo>
                  <a:cubicBezTo>
                    <a:pt x="4541" y="19938"/>
                    <a:pt x="4340" y="20021"/>
                    <a:pt x="4169" y="20186"/>
                  </a:cubicBezTo>
                  <a:cubicBezTo>
                    <a:pt x="3999" y="20350"/>
                    <a:pt x="3913" y="20545"/>
                    <a:pt x="3913" y="20769"/>
                  </a:cubicBezTo>
                  <a:cubicBezTo>
                    <a:pt x="3913" y="20994"/>
                    <a:pt x="3999" y="21189"/>
                    <a:pt x="4169" y="21353"/>
                  </a:cubicBezTo>
                  <a:cubicBezTo>
                    <a:pt x="4340" y="21518"/>
                    <a:pt x="4541" y="21600"/>
                    <a:pt x="4774" y="21600"/>
                  </a:cubicBezTo>
                  <a:lnTo>
                    <a:pt x="16826" y="21600"/>
                  </a:lnTo>
                  <a:cubicBezTo>
                    <a:pt x="17059" y="21600"/>
                    <a:pt x="17260" y="21518"/>
                    <a:pt x="17431" y="21353"/>
                  </a:cubicBezTo>
                  <a:cubicBezTo>
                    <a:pt x="17601" y="21189"/>
                    <a:pt x="17687" y="20994"/>
                    <a:pt x="17687" y="20769"/>
                  </a:cubicBezTo>
                  <a:cubicBezTo>
                    <a:pt x="17687" y="20545"/>
                    <a:pt x="17601" y="20350"/>
                    <a:pt x="17431" y="20186"/>
                  </a:cubicBezTo>
                  <a:cubicBezTo>
                    <a:pt x="17260" y="20021"/>
                    <a:pt x="17059" y="19938"/>
                    <a:pt x="16826" y="19938"/>
                  </a:cubicBezTo>
                  <a:lnTo>
                    <a:pt x="12522" y="19938"/>
                  </a:lnTo>
                  <a:lnTo>
                    <a:pt x="12522" y="9970"/>
                  </a:lnTo>
                  <a:cubicBezTo>
                    <a:pt x="12522" y="9970"/>
                    <a:pt x="21022" y="1765"/>
                    <a:pt x="21022" y="176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31240" y="5264319"/>
            <a:ext cx="856456" cy="856456"/>
            <a:chOff x="1847958" y="4328236"/>
            <a:chExt cx="734512" cy="734512"/>
          </a:xfrm>
        </p:grpSpPr>
        <p:sp>
          <p:nvSpPr>
            <p:cNvPr id="18" name="任意多边形 15"/>
            <p:cNvSpPr/>
            <p:nvPr/>
          </p:nvSpPr>
          <p:spPr>
            <a:xfrm>
              <a:off x="1847958" y="4328236"/>
              <a:ext cx="734512" cy="734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16"/>
            <p:cNvSpPr/>
            <p:nvPr/>
          </p:nvSpPr>
          <p:spPr>
            <a:xfrm>
              <a:off x="2096539" y="4564580"/>
              <a:ext cx="239635" cy="26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3" y="0"/>
                  </a:moveTo>
                  <a:cubicBezTo>
                    <a:pt x="8967" y="0"/>
                    <a:pt x="7584" y="538"/>
                    <a:pt x="6434" y="1592"/>
                  </a:cubicBezTo>
                  <a:cubicBezTo>
                    <a:pt x="5285" y="2645"/>
                    <a:pt x="4717" y="3911"/>
                    <a:pt x="4717" y="5400"/>
                  </a:cubicBezTo>
                  <a:cubicBezTo>
                    <a:pt x="4717" y="6889"/>
                    <a:pt x="5285" y="8155"/>
                    <a:pt x="6434" y="9208"/>
                  </a:cubicBezTo>
                  <a:cubicBezTo>
                    <a:pt x="7584" y="10262"/>
                    <a:pt x="8967" y="10800"/>
                    <a:pt x="10593" y="10800"/>
                  </a:cubicBezTo>
                  <a:cubicBezTo>
                    <a:pt x="12219" y="10800"/>
                    <a:pt x="13602" y="10262"/>
                    <a:pt x="14752" y="9208"/>
                  </a:cubicBezTo>
                  <a:cubicBezTo>
                    <a:pt x="15903" y="8155"/>
                    <a:pt x="16490" y="6889"/>
                    <a:pt x="16490" y="5400"/>
                  </a:cubicBezTo>
                  <a:cubicBezTo>
                    <a:pt x="16490" y="3911"/>
                    <a:pt x="15903" y="2645"/>
                    <a:pt x="14752" y="1592"/>
                  </a:cubicBezTo>
                  <a:cubicBezTo>
                    <a:pt x="13602" y="538"/>
                    <a:pt x="12219" y="0"/>
                    <a:pt x="10593" y="0"/>
                  </a:cubicBezTo>
                  <a:close/>
                  <a:moveTo>
                    <a:pt x="5317" y="9928"/>
                  </a:moveTo>
                  <a:cubicBezTo>
                    <a:pt x="4693" y="9928"/>
                    <a:pt x="4117" y="10007"/>
                    <a:pt x="3600" y="10194"/>
                  </a:cubicBezTo>
                  <a:cubicBezTo>
                    <a:pt x="3084" y="10381"/>
                    <a:pt x="2654" y="10638"/>
                    <a:pt x="2297" y="10952"/>
                  </a:cubicBezTo>
                  <a:cubicBezTo>
                    <a:pt x="1938" y="11265"/>
                    <a:pt x="1622" y="11644"/>
                    <a:pt x="1345" y="12088"/>
                  </a:cubicBezTo>
                  <a:cubicBezTo>
                    <a:pt x="1069" y="12534"/>
                    <a:pt x="846" y="12984"/>
                    <a:pt x="683" y="13453"/>
                  </a:cubicBezTo>
                  <a:cubicBezTo>
                    <a:pt x="519" y="13921"/>
                    <a:pt x="376" y="14439"/>
                    <a:pt x="269" y="14987"/>
                  </a:cubicBezTo>
                  <a:cubicBezTo>
                    <a:pt x="161" y="15535"/>
                    <a:pt x="98" y="16049"/>
                    <a:pt x="62" y="16522"/>
                  </a:cubicBezTo>
                  <a:cubicBezTo>
                    <a:pt x="26" y="16995"/>
                    <a:pt x="0" y="17465"/>
                    <a:pt x="0" y="17962"/>
                  </a:cubicBezTo>
                  <a:cubicBezTo>
                    <a:pt x="0" y="19085"/>
                    <a:pt x="371" y="19983"/>
                    <a:pt x="1117" y="20634"/>
                  </a:cubicBezTo>
                  <a:cubicBezTo>
                    <a:pt x="1865" y="21284"/>
                    <a:pt x="2859" y="21600"/>
                    <a:pt x="4097" y="21600"/>
                  </a:cubicBezTo>
                  <a:lnTo>
                    <a:pt x="17503" y="21600"/>
                  </a:lnTo>
                  <a:cubicBezTo>
                    <a:pt x="18740" y="21600"/>
                    <a:pt x="19736" y="21284"/>
                    <a:pt x="20483" y="20634"/>
                  </a:cubicBezTo>
                  <a:cubicBezTo>
                    <a:pt x="21229" y="19983"/>
                    <a:pt x="21600" y="19085"/>
                    <a:pt x="21600" y="17962"/>
                  </a:cubicBezTo>
                  <a:cubicBezTo>
                    <a:pt x="21600" y="17465"/>
                    <a:pt x="21573" y="16995"/>
                    <a:pt x="21538" y="16522"/>
                  </a:cubicBezTo>
                  <a:cubicBezTo>
                    <a:pt x="21502" y="16049"/>
                    <a:pt x="21438" y="15535"/>
                    <a:pt x="21331" y="14987"/>
                  </a:cubicBezTo>
                  <a:cubicBezTo>
                    <a:pt x="21223" y="14439"/>
                    <a:pt x="21081" y="13921"/>
                    <a:pt x="20917" y="13453"/>
                  </a:cubicBezTo>
                  <a:cubicBezTo>
                    <a:pt x="20754" y="12985"/>
                    <a:pt x="20531" y="12534"/>
                    <a:pt x="20255" y="12088"/>
                  </a:cubicBezTo>
                  <a:cubicBezTo>
                    <a:pt x="19978" y="11644"/>
                    <a:pt x="19662" y="11265"/>
                    <a:pt x="19303" y="10952"/>
                  </a:cubicBezTo>
                  <a:cubicBezTo>
                    <a:pt x="18946" y="10638"/>
                    <a:pt x="18517" y="10381"/>
                    <a:pt x="18000" y="10194"/>
                  </a:cubicBezTo>
                  <a:cubicBezTo>
                    <a:pt x="17484" y="10007"/>
                    <a:pt x="16906" y="9928"/>
                    <a:pt x="16283" y="9928"/>
                  </a:cubicBezTo>
                  <a:cubicBezTo>
                    <a:pt x="16181" y="9928"/>
                    <a:pt x="15959" y="10011"/>
                    <a:pt x="15621" y="10213"/>
                  </a:cubicBezTo>
                  <a:cubicBezTo>
                    <a:pt x="15283" y="10414"/>
                    <a:pt x="14913" y="10647"/>
                    <a:pt x="14503" y="10895"/>
                  </a:cubicBezTo>
                  <a:cubicBezTo>
                    <a:pt x="14094" y="11143"/>
                    <a:pt x="13555" y="11376"/>
                    <a:pt x="12869" y="11577"/>
                  </a:cubicBezTo>
                  <a:cubicBezTo>
                    <a:pt x="12183" y="11778"/>
                    <a:pt x="11496" y="11880"/>
                    <a:pt x="10800" y="11880"/>
                  </a:cubicBezTo>
                  <a:cubicBezTo>
                    <a:pt x="10105" y="11880"/>
                    <a:pt x="9416" y="11778"/>
                    <a:pt x="8731" y="11577"/>
                  </a:cubicBezTo>
                  <a:cubicBezTo>
                    <a:pt x="8045" y="11376"/>
                    <a:pt x="7506" y="11143"/>
                    <a:pt x="7097" y="10895"/>
                  </a:cubicBezTo>
                  <a:cubicBezTo>
                    <a:pt x="6687" y="10647"/>
                    <a:pt x="6296" y="10414"/>
                    <a:pt x="5959" y="10213"/>
                  </a:cubicBezTo>
                  <a:cubicBezTo>
                    <a:pt x="5621" y="10011"/>
                    <a:pt x="5419" y="9928"/>
                    <a:pt x="5317" y="992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矩形 33"/>
          <p:cNvSpPr/>
          <p:nvPr/>
        </p:nvSpPr>
        <p:spPr>
          <a:xfrm>
            <a:off x="2571369" y="1218294"/>
            <a:ext cx="4766326" cy="15357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number of topics that reddit users are concerned with is reduce as well as the US interventions. Trump's isolation policy is effective.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09770" y="3008467"/>
            <a:ext cx="4575901" cy="19050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Reddit users' attitudes and civilization are improving. Maybe people are becoming more civilized, or reddit administrators are even better.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8E620B54-9D73-4C91-859A-7C42B98D4DD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0806" y="236906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Conclusion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CE2A44-51F7-4BE1-A083-A4CE983AB647}"/>
              </a:ext>
            </a:extLst>
          </p:cNvPr>
          <p:cNvSpPr/>
          <p:nvPr/>
        </p:nvSpPr>
        <p:spPr>
          <a:xfrm>
            <a:off x="2509770" y="5225438"/>
            <a:ext cx="4575901" cy="11664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predictive model performs well without the intervention of the reddit management system.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19435" t="32759" r="19435" b="32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11" y="1350084"/>
            <a:ext cx="9522777" cy="415783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93257" y="2202543"/>
            <a:ext cx="7678058" cy="24529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8299" y="2843282"/>
            <a:ext cx="664797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508000" dist="38100" dir="2700000" algn="tl" rotWithShape="0">
                    <a:prstClr val="black">
                      <a:alpha val="74000"/>
                    </a:prstClr>
                  </a:outerShdw>
                </a:effectLst>
                <a:latin typeface="+mn-ea"/>
              </a:rPr>
              <a:t>Thank you for watching !</a:t>
            </a:r>
            <a:endParaRPr lang="zh-CN" altLang="en-US" sz="4000" b="1" dirty="0">
              <a:solidFill>
                <a:schemeClr val="bg1"/>
              </a:solidFill>
              <a:effectLst>
                <a:outerShdw blurRad="508000" dist="38100" dir="2700000" algn="tl" rotWithShape="0">
                  <a:prstClr val="black">
                    <a:alpha val="74000"/>
                  </a:prstClr>
                </a:outerShdw>
              </a:effectLst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96317" y="4049684"/>
            <a:ext cx="1399366" cy="377592"/>
            <a:chOff x="8058093" y="4743735"/>
            <a:chExt cx="1635188" cy="441225"/>
          </a:xfrm>
          <a:solidFill>
            <a:srgbClr val="850800"/>
          </a:solidFill>
        </p:grpSpPr>
        <p:sp>
          <p:nvSpPr>
            <p:cNvPr id="8" name="矩形: 圆角 7"/>
            <p:cNvSpPr/>
            <p:nvPr/>
          </p:nvSpPr>
          <p:spPr>
            <a:xfrm>
              <a:off x="8058093" y="4743735"/>
              <a:ext cx="1635188" cy="4412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508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225481" y="4765995"/>
              <a:ext cx="1279731" cy="3956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等线" panose="02010600030101010101" pitchFamily="2" charset="-122"/>
                  <a:cs typeface="Tahoma" panose="020B0604030504040204" pitchFamily="34" charset="0"/>
                  <a:sym typeface="Tahoma" panose="020B0604030504040204" pitchFamily="34" charset="0"/>
                </a:rPr>
                <a:t>2018.12.4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7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01534"/>
            <a:ext cx="3252788" cy="324357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53318" y="1099581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PART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254758" y="547925"/>
            <a:ext cx="7570787" cy="1136650"/>
          </a:xfrm>
          <a:prstGeom prst="rect">
            <a:avLst/>
          </a:prstGeom>
          <a:noFill/>
        </p:spPr>
        <p:txBody>
          <a:bodyPr rIns="360000">
            <a:normAutofit fontScale="92500"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606A74">
                    <a:lumMod val="75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Data</a:t>
            </a:r>
            <a:r>
              <a:rPr lang="en-US" altLang="zh-CN" sz="4800" dirty="0">
                <a:solidFill>
                  <a:srgbClr val="606A74">
                    <a:lumMod val="75000"/>
                  </a:srgbClr>
                </a:solidFill>
                <a:latin typeface="+mn-ea"/>
              </a:rPr>
              <a:t> Mining &amp; processing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606A74">
                  <a:lumMod val="7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53318" y="1484550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01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124FC9D9-A02B-4A48-8E68-32FBDE7C31D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254758" y="1962716"/>
            <a:ext cx="7570787" cy="4059712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Use </a:t>
            </a:r>
            <a:r>
              <a:rPr lang="en-US" altLang="zh-CN" sz="2000" dirty="0" err="1"/>
              <a:t>Praw</a:t>
            </a:r>
            <a:r>
              <a:rPr lang="en-US" altLang="zh-CN" sz="2000" dirty="0"/>
              <a:t>/</a:t>
            </a:r>
            <a:r>
              <a:rPr lang="en-US" altLang="zh-CN" sz="2000" dirty="0" err="1"/>
              <a:t>Psaw</a:t>
            </a:r>
            <a:r>
              <a:rPr lang="en-US" altLang="zh-CN" sz="2000" dirty="0"/>
              <a:t> packages to scrape the data from Reddit world-news community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Process the data, based on the single post, separate the comments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Process the comments (sentiment analysis/language expression analysis…)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Final columns: title, text, ups, downs, main comment, sub comment, main </a:t>
            </a:r>
            <a:r>
              <a:rPr lang="en-US" altLang="zh-CN" sz="2000" dirty="0" err="1"/>
              <a:t>pos</a:t>
            </a:r>
            <a:r>
              <a:rPr lang="en-US" altLang="zh-CN" sz="2000" dirty="0"/>
              <a:t>/neg/sentiment, sub </a:t>
            </a:r>
            <a:r>
              <a:rPr lang="en-US" altLang="zh-CN" sz="2000" dirty="0" err="1"/>
              <a:t>pos</a:t>
            </a:r>
            <a:r>
              <a:rPr lang="en-US" altLang="zh-CN" sz="2000" dirty="0"/>
              <a:t>/neg/sentiment, main/sub mimic.</a:t>
            </a: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zh-CN" altLang="en-US" sz="20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06A74">
                  <a:lumMod val="7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245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109011" y="249787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A sample of the data.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3"/>
                </a:solidFill>
                <a:ea typeface="等线" panose="02010600030101010101" pitchFamily="2" charset="-122"/>
              </a:rPr>
              <a:t>From October 1</a:t>
            </a:r>
            <a:r>
              <a:rPr lang="en-US" altLang="zh-CN" sz="1200" baseline="30000" dirty="0">
                <a:solidFill>
                  <a:schemeClr val="accent3"/>
                </a:solidFill>
                <a:ea typeface="等线" panose="02010600030101010101" pitchFamily="2" charset="-122"/>
              </a:rPr>
              <a:t>st</a:t>
            </a:r>
            <a:r>
              <a:rPr lang="en-US" altLang="zh-CN" sz="1200" dirty="0">
                <a:solidFill>
                  <a:schemeClr val="accent3"/>
                </a:solidFill>
                <a:ea typeface="等线" panose="02010600030101010101" pitchFamily="2" charset="-122"/>
              </a:rPr>
              <a:t>  to November 1</a:t>
            </a:r>
            <a:r>
              <a:rPr lang="en-US" altLang="zh-CN" sz="1200" baseline="30000" dirty="0">
                <a:solidFill>
                  <a:schemeClr val="accent3"/>
                </a:solidFill>
                <a:ea typeface="等线" panose="02010600030101010101" pitchFamily="2" charset="-122"/>
              </a:rPr>
              <a:t>st</a:t>
            </a:r>
            <a:r>
              <a:rPr lang="en-US" altLang="zh-CN" sz="1200" dirty="0">
                <a:solidFill>
                  <a:schemeClr val="accent3"/>
                </a:solidFill>
                <a:ea typeface="等线" panose="02010600030101010101" pitchFamily="2" charset="-122"/>
              </a:rPr>
              <a:t>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46EA507-5D15-394A-93F0-451BEC48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121570"/>
            <a:ext cx="11747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01534"/>
            <a:ext cx="3252788" cy="324357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53318" y="1099581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PART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254758" y="547925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Clustering &amp; Comparing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53318" y="1484550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500" normalizeH="0" baseline="0" noProof="0" dirty="0">
                <a:ln>
                  <a:noFill/>
                </a:ln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等线" panose="02010600030101010101" pitchFamily="2" charset="-122"/>
                <a:cs typeface="+mn-cs"/>
              </a:rPr>
              <a:t>02</a:t>
            </a:r>
            <a:endParaRPr kumimoji="0" lang="zh-CN" altLang="en-US" sz="2800" b="1" i="0" u="none" strike="noStrike" kern="1200" cap="none" spc="500" normalizeH="0" baseline="0" noProof="0" dirty="0">
              <a:ln>
                <a:noFill/>
              </a:ln>
              <a:solidFill>
                <a:srgbClr val="FCFCF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124FC9D9-A02B-4A48-8E68-32FBDE7C31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54758" y="1962716"/>
            <a:ext cx="7570787" cy="4059712"/>
          </a:xfrm>
          <a:prstGeom prst="rect">
            <a:avLst/>
          </a:prstGeom>
          <a:noFill/>
        </p:spPr>
        <p:txBody>
          <a:bodyPr rIns="36000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We used hierarchical clustering to do the cluster, cause its parameter is controllable, which make it easier to be tuned. ( At first the topics are classified by hand!!)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From the data we’ve collected from 2018 and 2013, we can attribute the top ten topics and do some analysis</a:t>
            </a:r>
            <a:endParaRPr lang="zh-CN" altLang="en-US" sz="20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06A74">
                  <a:lumMod val="75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4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10647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clustering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pic>
        <p:nvPicPr>
          <p:cNvPr id="3" name="Picture 2" descr="A picture containing curtain&#13;&#10;&#13;&#10;Description automatically generated">
            <a:extLst>
              <a:ext uri="{FF2B5EF4-FFF2-40B4-BE49-F238E27FC236}">
                <a16:creationId xmlns:a16="http://schemas.microsoft.com/office/drawing/2014/main" id="{CC892746-54D2-AD4F-8591-9EBEB645B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8" y="1218294"/>
            <a:ext cx="10426262" cy="5144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605933" y="846007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distance is 0.985</a:t>
            </a:r>
          </a:p>
        </p:txBody>
      </p:sp>
    </p:spTree>
    <p:extLst>
      <p:ext uri="{BB962C8B-B14F-4D97-AF65-F5344CB8AC3E}">
        <p14:creationId xmlns:p14="http://schemas.microsoft.com/office/powerpoint/2010/main" val="34987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713099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There are some interesting results…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605933" y="846007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different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BADB2-C28B-CE41-A016-35CA46F45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5" y="1741024"/>
            <a:ext cx="5604001" cy="4874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FF855-BC47-A248-8FE5-14C6238F5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00" y="1124606"/>
            <a:ext cx="6109191" cy="3861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C11791-F679-0443-898D-674637497B38}"/>
              </a:ext>
            </a:extLst>
          </p:cNvPr>
          <p:cNvSpPr txBox="1"/>
          <p:nvPr/>
        </p:nvSpPr>
        <p:spPr>
          <a:xfrm>
            <a:off x="8386838" y="4985988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408FF-E976-8642-93E9-93EE08E1895C}"/>
              </a:ext>
            </a:extLst>
          </p:cNvPr>
          <p:cNvSpPr txBox="1"/>
          <p:nvPr/>
        </p:nvSpPr>
        <p:spPr>
          <a:xfrm>
            <a:off x="652568" y="2325600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8750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605933" y="846007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 of topics in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11BEE-7F4F-334F-8699-A8B200CFF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11" y="1551228"/>
            <a:ext cx="9648497" cy="49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1109011" y="249787"/>
            <a:ext cx="2371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Comparing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09011" y="772517"/>
            <a:ext cx="3792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This is the data from 2013 and 2018</a:t>
            </a:r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147"/>
            <a:ext cx="1305136" cy="130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448E7-1CD7-6F48-83EF-C869DCDDDD99}"/>
              </a:ext>
            </a:extLst>
          </p:cNvPr>
          <p:cNvSpPr txBox="1"/>
          <p:nvPr/>
        </p:nvSpPr>
        <p:spPr>
          <a:xfrm>
            <a:off x="4605933" y="846007"/>
            <a:ext cx="26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 of topics in 2013</a:t>
            </a:r>
          </a:p>
        </p:txBody>
      </p:sp>
      <p:pic>
        <p:nvPicPr>
          <p:cNvPr id="3" name="Picture 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681FC030-E5C5-9346-98E5-E9B955D04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2" y="1288829"/>
            <a:ext cx="10331669" cy="51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NUMBER"/>
  <p:tag name="ID" val="553516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OTHERS"/>
  <p:tag name="ID" val="5535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ENTRY"/>
  <p:tag name="ID" val="553516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NUMBER"/>
  <p:tag name="ID" val="553516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OTHERS"/>
  <p:tag name="ID" val="5535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OTHERS"/>
  <p:tag name="ID" val="5535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ENTRY"/>
  <p:tag name="ID" val="553516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322"/>
  <p:tag name="MH_LIBRARY" val="GRAPHIC"/>
  <p:tag name="MH_ORDER" val="TextBox 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OTHERS"/>
  <p:tag name="ID" val="5535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ENTRY"/>
  <p:tag name="ID" val="553516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NUMBER"/>
  <p:tag name="ID" val="553516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OTHERS"/>
  <p:tag name="ID" val="5535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13144031"/>
  <p:tag name="MH_LIBRARY" val="CONTENTS"/>
  <p:tag name="MH_TYPE" val="ENTRY"/>
  <p:tag name="ID" val="553516"/>
  <p:tag name="MH_ORDER" val="3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DC8EB"/>
      </a:accent1>
      <a:accent2>
        <a:srgbClr val="81D67A"/>
      </a:accent2>
      <a:accent3>
        <a:srgbClr val="8CCBC5"/>
      </a:accent3>
      <a:accent4>
        <a:srgbClr val="FAD25F"/>
      </a:accent4>
      <a:accent5>
        <a:srgbClr val="F57364"/>
      </a:accent5>
      <a:accent6>
        <a:srgbClr val="8491CB"/>
      </a:accent6>
      <a:hlink>
        <a:srgbClr val="7DC8EB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DC8EB"/>
    </a:accent1>
    <a:accent2>
      <a:srgbClr val="81D67A"/>
    </a:accent2>
    <a:accent3>
      <a:srgbClr val="8CCBC5"/>
    </a:accent3>
    <a:accent4>
      <a:srgbClr val="FAD25F"/>
    </a:accent4>
    <a:accent5>
      <a:srgbClr val="F57364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DC8EB"/>
    </a:accent1>
    <a:accent2>
      <a:srgbClr val="81D67A"/>
    </a:accent2>
    <a:accent3>
      <a:srgbClr val="8CCBC5"/>
    </a:accent3>
    <a:accent4>
      <a:srgbClr val="FAD25F"/>
    </a:accent4>
    <a:accent5>
      <a:srgbClr val="F57364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DC8EB"/>
    </a:accent1>
    <a:accent2>
      <a:srgbClr val="81D67A"/>
    </a:accent2>
    <a:accent3>
      <a:srgbClr val="8CCBC5"/>
    </a:accent3>
    <a:accent4>
      <a:srgbClr val="FAD25F"/>
    </a:accent4>
    <a:accent5>
      <a:srgbClr val="F57364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666</Words>
  <Application>Microsoft Macintosh PowerPoint</Application>
  <PresentationFormat>Widescreen</PresentationFormat>
  <Paragraphs>101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等线</vt:lpstr>
      <vt:lpstr>KaiTi</vt:lpstr>
      <vt:lpstr>微软雅黑</vt:lpstr>
      <vt:lpstr>时尚中黑简体</vt:lpstr>
      <vt:lpstr>Arial</vt:lpstr>
      <vt:lpstr>Calibri</vt:lpstr>
      <vt:lpstr>Tahoma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Yu Hong</cp:lastModifiedBy>
  <cp:revision>82</cp:revision>
  <dcterms:created xsi:type="dcterms:W3CDTF">2017-04-13T07:12:28Z</dcterms:created>
  <dcterms:modified xsi:type="dcterms:W3CDTF">2019-04-02T17:42:23Z</dcterms:modified>
</cp:coreProperties>
</file>